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  <p:sldMasterId id="2147483666" r:id="rId2"/>
  </p:sldMasterIdLst>
  <p:handoutMasterIdLst>
    <p:handoutMasterId r:id="rId30"/>
  </p:handoutMasterIdLst>
  <p:sldIdLst>
    <p:sldId id="260" r:id="rId3"/>
    <p:sldId id="264" r:id="rId4"/>
    <p:sldId id="265" r:id="rId5"/>
    <p:sldId id="276" r:id="rId6"/>
    <p:sldId id="266" r:id="rId7"/>
    <p:sldId id="267" r:id="rId8"/>
    <p:sldId id="278" r:id="rId9"/>
    <p:sldId id="279" r:id="rId10"/>
    <p:sldId id="280" r:id="rId11"/>
    <p:sldId id="268" r:id="rId12"/>
    <p:sldId id="269" r:id="rId13"/>
    <p:sldId id="281" r:id="rId14"/>
    <p:sldId id="282" r:id="rId15"/>
    <p:sldId id="294" r:id="rId16"/>
    <p:sldId id="295" r:id="rId17"/>
    <p:sldId id="297" r:id="rId18"/>
    <p:sldId id="283" r:id="rId19"/>
    <p:sldId id="284" r:id="rId20"/>
    <p:sldId id="298" r:id="rId21"/>
    <p:sldId id="285" r:id="rId22"/>
    <p:sldId id="286" r:id="rId23"/>
    <p:sldId id="287" r:id="rId24"/>
    <p:sldId id="288" r:id="rId25"/>
    <p:sldId id="289" r:id="rId26"/>
    <p:sldId id="291" r:id="rId27"/>
    <p:sldId id="274" r:id="rId28"/>
    <p:sldId id="275" r:id="rId29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8D80"/>
    <a:srgbClr val="F7827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93" d="100"/>
          <a:sy n="93" d="100"/>
        </p:scale>
        <p:origin x="-72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A3155-55A5-5D44-834B-F455CBE24D99}" type="datetimeFigureOut">
              <a:rPr lang="fr-FR" smtClean="0"/>
              <a:pPr/>
              <a:t>18/06/2021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33728-3C10-5046-9B11-B82A16BC2E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6447088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sz="quarter" idx="10" hasCustomPrompt="1"/>
          </p:nvPr>
        </p:nvSpPr>
        <p:spPr>
          <a:xfrm>
            <a:off x="0" y="4254530"/>
            <a:ext cx="9144000" cy="539565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600" b="0" i="1" baseline="0"/>
            </a:lvl1pPr>
          </a:lstStyle>
          <a:p>
            <a:pPr lvl="0"/>
            <a:r>
              <a:rPr lang="fr-FR" dirty="0"/>
              <a:t>YOUR NAME &amp; LAST NAME</a:t>
            </a:r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228818"/>
            <a:ext cx="9144000" cy="2685863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b="1" i="0" baseline="0">
                <a:solidFill>
                  <a:srgbClr val="6B7B8B"/>
                </a:solidFill>
              </a:defRPr>
            </a:lvl1pPr>
          </a:lstStyle>
          <a:p>
            <a:pPr lvl="0"/>
            <a:r>
              <a:rPr lang="fr-FR" dirty="0"/>
              <a:t>TITLE </a:t>
            </a:r>
            <a:br>
              <a:rPr lang="fr-FR" dirty="0"/>
            </a:br>
            <a:r>
              <a:rPr lang="fr-FR" dirty="0"/>
              <a:t>OF YOUR PRESENTATION</a:t>
            </a:r>
          </a:p>
        </p:txBody>
      </p:sp>
    </p:spTree>
    <p:extLst>
      <p:ext uri="{BB962C8B-B14F-4D97-AF65-F5344CB8AC3E}">
        <p14:creationId xmlns:p14="http://schemas.microsoft.com/office/powerpoint/2010/main" xmlns="" val="870309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quarter" idx="10" hasCustomPrompt="1"/>
          </p:nvPr>
        </p:nvSpPr>
        <p:spPr>
          <a:xfrm>
            <a:off x="1" y="312234"/>
            <a:ext cx="9144000" cy="4206798"/>
          </a:xfrm>
          <a:prstGeom prst="rect">
            <a:avLst/>
          </a:prstGeom>
        </p:spPr>
        <p:txBody>
          <a:bodyPr vert="horz" anchor="ctr" anchorCtr="1"/>
          <a:lstStyle>
            <a:lvl1pPr marL="0" indent="0" algn="ctr">
              <a:buNone/>
              <a:defRPr sz="1700"/>
            </a:lvl1pPr>
          </a:lstStyle>
          <a:p>
            <a:pPr lvl="0"/>
            <a:r>
              <a:rPr lang="fr-FR" dirty="0"/>
              <a:t>“Zone” </a:t>
            </a:r>
            <a:r>
              <a:rPr lang="fr-FR" dirty="0" err="1"/>
              <a:t>text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444895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475"/>
            <a:ext cx="9135194" cy="51385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22012FE-363D-B94A-8A3E-0A5AAE4BBDB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" y="4954"/>
            <a:ext cx="9135192" cy="513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815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476"/>
            <a:ext cx="9135194" cy="513854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B295C9F-4C20-064C-9CA3-4ADE86B5E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" y="4954"/>
            <a:ext cx="9135192" cy="513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91712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8.av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9.avi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10.avi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11.avi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12.avi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13.av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13.av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14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15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Videos\15.avi" TargetMode="External"/><Relationship Id="rId1" Type="http://schemas.openxmlformats.org/officeDocument/2006/relationships/video" Target="file:///C:\Users\User\Videos\16.avi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Videos\3.avi" TargetMode="External"/><Relationship Id="rId1" Type="http://schemas.openxmlformats.org/officeDocument/2006/relationships/video" Target="file:///C:\Users\User\Videos\1.avi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User\Videos\6.avi" TargetMode="External"/><Relationship Id="rId1" Type="http://schemas.openxmlformats.org/officeDocument/2006/relationships/video" Target="file:///C:\Users\User\Videos\4.avi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User\Videos\7.av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 sz="quarter" idx="10"/>
          </p:nvPr>
        </p:nvSpPr>
        <p:spPr>
          <a:xfrm>
            <a:off x="154112" y="3102795"/>
            <a:ext cx="8825501" cy="1818525"/>
          </a:xfrm>
        </p:spPr>
        <p:txBody>
          <a:bodyPr/>
          <a:lstStyle/>
          <a:p>
            <a:r>
              <a:rPr lang="fr-FR" b="1" dirty="0" smtClean="0"/>
              <a:t>STYLIANOS PETOUSIS, MICHALIS CHAMILOS</a:t>
            </a:r>
            <a:r>
              <a:rPr lang="el-GR" b="1" dirty="0" smtClean="0"/>
              <a:t>,</a:t>
            </a:r>
            <a:r>
              <a:rPr lang="en-US" b="1" dirty="0" smtClean="0"/>
              <a:t>IOANNIS SKALIDIS,</a:t>
            </a:r>
            <a:r>
              <a:rPr lang="fr-FR" b="1" dirty="0" smtClean="0"/>
              <a:t> </a:t>
            </a:r>
            <a:r>
              <a:rPr lang="fr-FR" b="1" dirty="0" smtClean="0"/>
              <a:t>ANTHI </a:t>
            </a:r>
            <a:r>
              <a:rPr lang="fr-FR" b="1" dirty="0" smtClean="0"/>
              <a:t>PLEVRITAKI</a:t>
            </a:r>
          </a:p>
          <a:p>
            <a:r>
              <a:rPr lang="fr-FR" b="1" dirty="0" smtClean="0"/>
              <a:t> </a:t>
            </a:r>
            <a:r>
              <a:rPr lang="fr-FR" b="1" dirty="0" smtClean="0"/>
              <a:t>EMMANOUIL SKALIDIS</a:t>
            </a:r>
          </a:p>
          <a:p>
            <a:r>
              <a:rPr lang="fr-FR" dirty="0" smtClean="0"/>
              <a:t>UNIVERSITY HOSPITAL OF HERAKLION</a:t>
            </a:r>
          </a:p>
          <a:p>
            <a:r>
              <a:rPr lang="fr-FR" dirty="0" smtClean="0"/>
              <a:t>CARDIOLOGY DEPARTMENT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/>
          </p:nvPr>
        </p:nvSpPr>
        <p:spPr>
          <a:xfrm>
            <a:off x="154112" y="1228819"/>
            <a:ext cx="8825501" cy="1873977"/>
          </a:xfrm>
        </p:spPr>
        <p:txBody>
          <a:bodyPr/>
          <a:lstStyle/>
          <a:p>
            <a:endParaRPr lang="en-US" altLang="en-US" sz="2800" dirty="0" smtClean="0">
              <a:solidFill>
                <a:srgbClr val="000039"/>
              </a:solidFill>
              <a:ea typeface="ＭＳ Ｐゴシック" pitchFamily="34" charset="-128"/>
            </a:endParaRPr>
          </a:p>
          <a:p>
            <a:r>
              <a:rPr lang="en-US" altLang="en-US" sz="2800" dirty="0" smtClean="0">
                <a:solidFill>
                  <a:srgbClr val="000039"/>
                </a:solidFill>
                <a:ea typeface="ＭＳ Ｐゴシック" pitchFamily="34" charset="-128"/>
              </a:rPr>
              <a:t> A potentially  fatal complication</a:t>
            </a:r>
          </a:p>
          <a:p>
            <a:r>
              <a:rPr lang="en-US" altLang="en-US" sz="2800" dirty="0" smtClean="0">
                <a:solidFill>
                  <a:srgbClr val="000039"/>
                </a:solidFill>
                <a:ea typeface="ＭＳ Ｐゴシック" pitchFamily="34" charset="-128"/>
              </a:rPr>
              <a:t>after TAVI  </a:t>
            </a:r>
            <a:r>
              <a:rPr lang="en-US" altLang="en-US" sz="2800" dirty="0" err="1" smtClean="0">
                <a:solidFill>
                  <a:srgbClr val="000039"/>
                </a:solidFill>
                <a:ea typeface="ＭＳ Ｐゴシック" pitchFamily="34" charset="-128"/>
              </a:rPr>
              <a:t>Postdilatation</a:t>
            </a:r>
            <a:endParaRPr lang="en-US" altLang="en-US" sz="2800" dirty="0" smtClean="0">
              <a:solidFill>
                <a:srgbClr val="000039"/>
              </a:solidFill>
              <a:ea typeface="ＭＳ Ｐゴシック" pitchFamily="34" charset="-128"/>
            </a:endParaRPr>
          </a:p>
          <a:p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xmlns="" val="418002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- Θέση περιεχομένου" descr="murhys law.jpg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2709326" y="532954"/>
            <a:ext cx="3600000" cy="3600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>
          <a:xfrm>
            <a:off x="323991" y="406477"/>
            <a:ext cx="8496017" cy="40193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18993" y="812103"/>
            <a:ext cx="3795908" cy="3780000"/>
          </a:xfrm>
          <a:prstGeom prst="rect">
            <a:avLst/>
          </a:prstGeom>
        </p:spPr>
      </p:pic>
      <p:sp>
        <p:nvSpPr>
          <p:cNvPr id="4" name="3 - Δεξιό βέλος"/>
          <p:cNvSpPr/>
          <p:nvPr/>
        </p:nvSpPr>
        <p:spPr>
          <a:xfrm>
            <a:off x="3516900" y="3108135"/>
            <a:ext cx="648000" cy="1800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9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44087" y="796955"/>
            <a:ext cx="3849788" cy="378000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1756881" y="143838"/>
            <a:ext cx="5393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Contrast in the right atrium-ANNULAR RUPTURE!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55265" y="1103848"/>
            <a:ext cx="4782140" cy="36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6837405" y="4397339"/>
            <a:ext cx="23065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i="1" dirty="0" err="1" smtClean="0">
                <a:solidFill>
                  <a:srgbClr val="660033"/>
                </a:solidFill>
                <a:latin typeface="Calibri" pitchFamily="34" charset="0"/>
                <a:cs typeface="Calibri" pitchFamily="34" charset="0"/>
              </a:rPr>
              <a:t>Intervent</a:t>
            </a:r>
            <a:r>
              <a:rPr lang="en-US" altLang="en-US" sz="1200" i="1" dirty="0" smtClean="0">
                <a:solidFill>
                  <a:srgbClr val="660033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1200" i="1" dirty="0" err="1" smtClean="0">
                <a:solidFill>
                  <a:srgbClr val="660033"/>
                </a:solidFill>
                <a:latin typeface="Calibri" pitchFamily="34" charset="0"/>
                <a:cs typeface="Calibri" pitchFamily="34" charset="0"/>
              </a:rPr>
              <a:t>Cardilogy</a:t>
            </a:r>
            <a:r>
              <a:rPr lang="en-US" altLang="en-US" sz="1200" i="1" dirty="0" smtClean="0">
                <a:solidFill>
                  <a:srgbClr val="660033"/>
                </a:solidFill>
                <a:latin typeface="Calibri" pitchFamily="34" charset="0"/>
                <a:cs typeface="Calibri" pitchFamily="34" charset="0"/>
              </a:rPr>
              <a:t> Review 2015</a:t>
            </a:r>
            <a:endParaRPr lang="en-US" altLang="en-US" sz="1200" i="1" dirty="0">
              <a:solidFill>
                <a:srgbClr val="660033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4 - TextBox"/>
          <p:cNvSpPr txBox="1"/>
          <p:nvPr/>
        </p:nvSpPr>
        <p:spPr>
          <a:xfrm>
            <a:off x="1849348" y="339047"/>
            <a:ext cx="53733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latin typeface="Calibri Light" pitchFamily="34" charset="0"/>
                <a:ea typeface="ＭＳ Ｐゴシック" pitchFamily="34" charset="-128"/>
              </a:rPr>
              <a:t>             Annular rupture classification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/>
          <p:cNvPicPr>
            <a:picLocks noGrp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04756" y="689258"/>
            <a:ext cx="6411135" cy="38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7911100" y="4469258"/>
            <a:ext cx="12328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1200" i="1" dirty="0" smtClean="0">
                <a:solidFill>
                  <a:srgbClr val="660033"/>
                </a:solidFill>
                <a:latin typeface="Calibri" pitchFamily="34" charset="0"/>
                <a:cs typeface="Calibri" pitchFamily="34" charset="0"/>
              </a:rPr>
              <a:t>PCR Valves 2020</a:t>
            </a:r>
            <a:endParaRPr lang="en-US" altLang="en-US" sz="1200" i="1" dirty="0">
              <a:solidFill>
                <a:srgbClr val="660033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sz="quarter" idx="10"/>
          </p:nvPr>
        </p:nvSpPr>
        <p:spPr>
          <a:xfrm>
            <a:off x="1" y="1160980"/>
            <a:ext cx="9144000" cy="3585681"/>
          </a:xfrm>
        </p:spPr>
        <p:txBody>
          <a:bodyPr/>
          <a:lstStyle/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660033"/>
                </a:solidFill>
                <a:ea typeface="ＭＳ Ｐゴシック" pitchFamily="34" charset="-128"/>
              </a:rPr>
              <a:t>Sub-annular (LVOT) calcification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660033"/>
                </a:solidFill>
                <a:ea typeface="ＭＳ Ｐゴシック" pitchFamily="34" charset="-128"/>
              </a:rPr>
              <a:t>Annular calcification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660033"/>
                </a:solidFill>
                <a:ea typeface="ＭＳ Ｐゴシック" pitchFamily="34" charset="-128"/>
              </a:rPr>
              <a:t>Severe leaflet calcification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660033"/>
                </a:solidFill>
                <a:ea typeface="ＭＳ Ｐゴシック" pitchFamily="34" charset="-128"/>
              </a:rPr>
              <a:t>Small annulus-aortic root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660033"/>
                </a:solidFill>
                <a:ea typeface="ＭＳ Ｐゴシック" pitchFamily="34" charset="-128"/>
              </a:rPr>
              <a:t>Balloon expandable prostheses </a:t>
            </a:r>
            <a:r>
              <a:rPr lang="en-US" altLang="en-US" sz="2000" dirty="0" err="1" smtClean="0">
                <a:solidFill>
                  <a:srgbClr val="660033"/>
                </a:solidFill>
                <a:ea typeface="ＭＳ Ｐゴシック" pitchFamily="34" charset="-128"/>
              </a:rPr>
              <a:t>oversizing</a:t>
            </a:r>
            <a:endParaRPr lang="en-US" altLang="en-US" sz="2000" dirty="0" smtClean="0">
              <a:solidFill>
                <a:srgbClr val="660033"/>
              </a:solidFill>
              <a:ea typeface="ＭＳ Ｐゴシック" pitchFamily="34" charset="-128"/>
            </a:endParaRP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Ø"/>
            </a:pPr>
            <a:r>
              <a:rPr lang="en-US" altLang="en-US" sz="2000" dirty="0" smtClean="0">
                <a:solidFill>
                  <a:srgbClr val="660033"/>
                </a:solidFill>
                <a:ea typeface="ＭＳ Ｐゴシック" pitchFamily="34" charset="-128"/>
              </a:rPr>
              <a:t>Aggressive post-dilatation</a:t>
            </a:r>
          </a:p>
          <a:p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595901" y="462337"/>
            <a:ext cx="7191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                           Annular rupture Predictors</a:t>
            </a:r>
            <a:endParaRPr lang="el-GR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0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75679" y="811456"/>
            <a:ext cx="3787928" cy="378000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2527443" y="246580"/>
            <a:ext cx="4366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       </a:t>
            </a:r>
            <a:r>
              <a:rPr lang="en-US" sz="2000" dirty="0" err="1" smtClean="0"/>
              <a:t>Pericardiocentesis</a:t>
            </a:r>
            <a:r>
              <a:rPr lang="en-US" sz="2000" dirty="0" smtClean="0"/>
              <a:t> 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1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45284" y="275765"/>
            <a:ext cx="4509438" cy="45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07662" y="898365"/>
            <a:ext cx="4982456" cy="37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1952089" y="143839"/>
            <a:ext cx="55274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  Surgical treatment of annular rupture</a:t>
            </a:r>
            <a:endParaRPr lang="el-GR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sz="quarter" idx="10"/>
          </p:nvPr>
        </p:nvSpPr>
        <p:spPr>
          <a:xfrm>
            <a:off x="1" y="1243173"/>
            <a:ext cx="9144000" cy="3347778"/>
          </a:xfrm>
        </p:spPr>
        <p:txBody>
          <a:bodyPr/>
          <a:lstStyle/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§"/>
            </a:pPr>
            <a:r>
              <a:rPr lang="en-US" altLang="en-US" sz="1800" dirty="0" smtClean="0">
                <a:latin typeface="+mj-lt"/>
                <a:ea typeface="ＭＳ Ｐゴシック" pitchFamily="34" charset="-128"/>
              </a:rPr>
              <a:t> 90 years old woman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§"/>
            </a:pPr>
            <a:r>
              <a:rPr lang="en-US" altLang="en-US" sz="1800" dirty="0" smtClean="0">
                <a:latin typeface="+mj-lt"/>
                <a:ea typeface="ＭＳ Ｐゴシック" pitchFamily="34" charset="-128"/>
              </a:rPr>
              <a:t> COPD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§"/>
            </a:pPr>
            <a:r>
              <a:rPr lang="en-US" altLang="en-US" sz="1800" dirty="0" smtClean="0">
                <a:latin typeface="+mj-lt"/>
                <a:ea typeface="ＭＳ Ｐゴシック" pitchFamily="34" charset="-128"/>
              </a:rPr>
              <a:t> GFR 40ml/min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§"/>
            </a:pPr>
            <a:r>
              <a:rPr lang="en-US" altLang="en-US" sz="1800" dirty="0" smtClean="0">
                <a:latin typeface="+mj-lt"/>
                <a:ea typeface="ＭＳ Ｐゴシック" pitchFamily="34" charset="-128"/>
              </a:rPr>
              <a:t> NYHA II/III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§"/>
            </a:pPr>
            <a:r>
              <a:rPr lang="en-US" altLang="en-US" sz="1800" dirty="0" smtClean="0">
                <a:latin typeface="+mj-lt"/>
                <a:ea typeface="ＭＳ Ｐゴシック" pitchFamily="34" charset="-128"/>
              </a:rPr>
              <a:t> Multiple </a:t>
            </a:r>
            <a:r>
              <a:rPr lang="en-US" altLang="en-US" sz="1800" dirty="0" err="1" smtClean="0">
                <a:latin typeface="+mj-lt"/>
                <a:ea typeface="ＭＳ Ｐゴシック" pitchFamily="34" charset="-128"/>
              </a:rPr>
              <a:t>syncopal</a:t>
            </a:r>
            <a:r>
              <a:rPr lang="en-US" altLang="en-US" sz="1800" dirty="0" smtClean="0">
                <a:latin typeface="+mj-lt"/>
                <a:ea typeface="ＭＳ Ｐゴシック" pitchFamily="34" charset="-128"/>
              </a:rPr>
              <a:t> episodes on effort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§"/>
            </a:pPr>
            <a:r>
              <a:rPr lang="en-US" altLang="en-US" sz="1800" dirty="0" smtClean="0">
                <a:latin typeface="+mj-lt"/>
                <a:ea typeface="ＭＳ Ｐゴシック" pitchFamily="34" charset="-128"/>
              </a:rPr>
              <a:t> Severe aortic </a:t>
            </a:r>
            <a:r>
              <a:rPr lang="en-US" altLang="en-US" sz="1800" dirty="0" err="1" smtClean="0">
                <a:latin typeface="+mj-lt"/>
                <a:ea typeface="ＭＳ Ｐゴシック" pitchFamily="34" charset="-128"/>
              </a:rPr>
              <a:t>stenosis</a:t>
            </a:r>
            <a:r>
              <a:rPr lang="en-US" altLang="en-US" sz="1800" dirty="0" smtClean="0">
                <a:latin typeface="+mj-lt"/>
                <a:ea typeface="ＭＳ Ｐゴシック" pitchFamily="34" charset="-128"/>
              </a:rPr>
              <a:t> Max. pr. grad=110 mmHg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§"/>
            </a:pPr>
            <a:r>
              <a:rPr lang="en-US" altLang="en-US" sz="1800" dirty="0" smtClean="0">
                <a:latin typeface="+mj-lt"/>
                <a:ea typeface="ＭＳ Ｐゴシック" pitchFamily="34" charset="-128"/>
              </a:rPr>
              <a:t> </a:t>
            </a:r>
            <a:r>
              <a:rPr lang="en-US" altLang="en-US" sz="1800" dirty="0" err="1" smtClean="0">
                <a:latin typeface="+mj-lt"/>
                <a:ea typeface="ＭＳ Ｐゴシック" pitchFamily="34" charset="-128"/>
              </a:rPr>
              <a:t>EuroSCORE</a:t>
            </a:r>
            <a:r>
              <a:rPr lang="en-US" altLang="en-US" sz="1800" dirty="0" smtClean="0">
                <a:latin typeface="+mj-lt"/>
                <a:ea typeface="ＭＳ Ｐゴシック" pitchFamily="34" charset="-128"/>
              </a:rPr>
              <a:t> II=6.7%</a:t>
            </a:r>
          </a:p>
          <a:p>
            <a:endParaRPr lang="el-GR" dirty="0"/>
          </a:p>
        </p:txBody>
      </p:sp>
      <p:sp>
        <p:nvSpPr>
          <p:cNvPr id="4" name="3 - TextBox"/>
          <p:cNvSpPr txBox="1"/>
          <p:nvPr/>
        </p:nvSpPr>
        <p:spPr>
          <a:xfrm>
            <a:off x="1294543" y="308225"/>
            <a:ext cx="5845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                   Medical History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2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89877" y="832207"/>
            <a:ext cx="3760523" cy="378000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2589878" y="318499"/>
            <a:ext cx="3595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Second valve implanted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3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363482" y="205483"/>
            <a:ext cx="4476813" cy="45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3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4741" y="181163"/>
            <a:ext cx="4476813" cy="45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4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486306" y="444333"/>
            <a:ext cx="4500000" cy="45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5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167709" y="174660"/>
            <a:ext cx="4488438" cy="45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6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27415" y="1012165"/>
            <a:ext cx="3590750" cy="3600000"/>
          </a:xfrm>
          <a:prstGeom prst="rect">
            <a:avLst/>
          </a:prstGeom>
        </p:spPr>
      </p:pic>
      <p:pic>
        <p:nvPicPr>
          <p:cNvPr id="4" name="15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4778858" y="1012165"/>
            <a:ext cx="3590750" cy="3600000"/>
          </a:xfrm>
          <a:prstGeom prst="rect">
            <a:avLst/>
          </a:prstGeom>
        </p:spPr>
      </p:pic>
      <p:sp>
        <p:nvSpPr>
          <p:cNvPr id="5" name="4 - TextBox"/>
          <p:cNvSpPr txBox="1"/>
          <p:nvPr/>
        </p:nvSpPr>
        <p:spPr>
          <a:xfrm>
            <a:off x="927416" y="174661"/>
            <a:ext cx="7442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                                     Patient stabilized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sz="quarter" idx="10"/>
          </p:nvPr>
        </p:nvSpPr>
        <p:spPr>
          <a:xfrm>
            <a:off x="1" y="1140430"/>
            <a:ext cx="9144000" cy="4003069"/>
          </a:xfrm>
        </p:spPr>
        <p:txBody>
          <a:bodyPr/>
          <a:lstStyle/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Relatively rare (0.4-1.5%)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Life threatening complication - 30 day mortality: 50-70%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Predictors: Calcification of LVOT/</a:t>
            </a:r>
            <a:r>
              <a:rPr lang="en-US" altLang="en-US" sz="1600" dirty="0" err="1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subannular</a:t>
            </a:r>
            <a:endParaRPr lang="en-US" altLang="en-US" sz="1600" dirty="0" smtClean="0">
              <a:solidFill>
                <a:srgbClr val="660033"/>
              </a:solidFill>
              <a:ea typeface="ＭＳ Ｐゴシック" panose="020B0600070205080204" pitchFamily="34" charset="-128"/>
            </a:endParaRPr>
          </a:p>
          <a:p>
            <a:pPr algn="just">
              <a:buClr>
                <a:srgbClr val="660033"/>
              </a:buClr>
              <a:buSzPct val="80000"/>
              <a:defRPr/>
            </a:pP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                      Aggressive post-dilatation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Prevention: MSCT sizing</a:t>
            </a:r>
          </a:p>
          <a:p>
            <a:pPr algn="just">
              <a:buClr>
                <a:srgbClr val="660033"/>
              </a:buClr>
              <a:buSzPct val="80000"/>
              <a:defRPr/>
            </a:pP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                       Planning</a:t>
            </a:r>
          </a:p>
          <a:p>
            <a:pPr algn="just">
              <a:lnSpc>
                <a:spcPct val="150000"/>
              </a:lnSpc>
              <a:buClr>
                <a:srgbClr val="660033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Self expandable valve preferable in high risk patients</a:t>
            </a:r>
          </a:p>
          <a:p>
            <a:pPr algn="just">
              <a:buClr>
                <a:srgbClr val="660033"/>
              </a:buClr>
              <a:buSzPct val="80000"/>
              <a:buFont typeface="Wingdings" pitchFamily="2" charset="2"/>
              <a:buChar char="Ø"/>
              <a:defRPr/>
            </a:pP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Management: </a:t>
            </a:r>
            <a:r>
              <a:rPr lang="en-US" altLang="en-US" sz="1600" dirty="0" err="1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Pericardiocentesis</a:t>
            </a:r>
            <a:endParaRPr lang="en-US" altLang="en-US" sz="1600" dirty="0" smtClean="0">
              <a:solidFill>
                <a:srgbClr val="660033"/>
              </a:solidFill>
              <a:ea typeface="ＭＳ Ｐゴシック" panose="020B0600070205080204" pitchFamily="34" charset="-128"/>
            </a:endParaRPr>
          </a:p>
          <a:p>
            <a:pPr algn="just">
              <a:buClr>
                <a:srgbClr val="660033"/>
              </a:buClr>
              <a:buSzPct val="80000"/>
              <a:defRPr/>
            </a:pP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                            </a:t>
            </a:r>
            <a:r>
              <a:rPr lang="en-US" altLang="en-US" sz="1600" dirty="0" err="1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Heparine</a:t>
            </a: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reversal </a:t>
            </a:r>
          </a:p>
          <a:p>
            <a:pPr algn="just">
              <a:buClr>
                <a:srgbClr val="660033"/>
              </a:buClr>
              <a:buSzPct val="80000"/>
              <a:defRPr/>
            </a:pP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                            Surgery</a:t>
            </a:r>
          </a:p>
          <a:p>
            <a:pPr algn="just">
              <a:buClr>
                <a:srgbClr val="660033"/>
              </a:buClr>
              <a:buSzPct val="80000"/>
              <a:defRPr/>
            </a:pPr>
            <a:r>
              <a:rPr lang="el-GR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                   </a:t>
            </a: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   </a:t>
            </a:r>
            <a:r>
              <a:rPr lang="el-GR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  </a:t>
            </a: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</a:t>
            </a:r>
            <a:r>
              <a:rPr lang="el-GR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</a:t>
            </a: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2</a:t>
            </a:r>
            <a:r>
              <a:rPr lang="en-US" altLang="en-US" sz="1600" baseline="300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nd</a:t>
            </a:r>
            <a:r>
              <a:rPr lang="en-US" altLang="en-US" sz="16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Valve</a:t>
            </a:r>
          </a:p>
          <a:p>
            <a:pPr>
              <a:buClr>
                <a:srgbClr val="660033"/>
              </a:buClr>
              <a:buSzPct val="80000"/>
              <a:defRPr/>
            </a:pPr>
            <a:r>
              <a:rPr lang="en-US" altLang="en-US" sz="1800" dirty="0" smtClean="0">
                <a:solidFill>
                  <a:srgbClr val="660033"/>
                </a:solidFill>
                <a:ea typeface="ＭＳ Ｐゴシック" panose="020B0600070205080204" pitchFamily="34" charset="-128"/>
              </a:rPr>
              <a:t>                          </a:t>
            </a:r>
            <a:endParaRPr lang="en-US" altLang="en-US" sz="1800" dirty="0" smtClean="0">
              <a:solidFill>
                <a:srgbClr val="660033"/>
              </a:solidFill>
              <a:latin typeface="Calibri" panose="020F0502020204030204" pitchFamily="34" charset="0"/>
              <a:ea typeface="ＭＳ Ｐゴシック" panose="020B0600070205080204" pitchFamily="34" charset="-128"/>
            </a:endParaRPr>
          </a:p>
          <a:p>
            <a:endParaRPr lang="el-GR" dirty="0"/>
          </a:p>
        </p:txBody>
      </p:sp>
      <p:sp>
        <p:nvSpPr>
          <p:cNvPr id="3" name="2 - TextBox"/>
          <p:cNvSpPr txBox="1"/>
          <p:nvPr/>
        </p:nvSpPr>
        <p:spPr>
          <a:xfrm>
            <a:off x="1458930" y="174662"/>
            <a:ext cx="6452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dirty="0" smtClean="0">
                <a:solidFill>
                  <a:srgbClr val="000066"/>
                </a:solidFill>
                <a:latin typeface="Calibri Light" pitchFamily="34" charset="0"/>
                <a:ea typeface="ＭＳ Ｐゴシック" pitchFamily="34" charset="-128"/>
              </a:rPr>
              <a:t>       </a:t>
            </a:r>
            <a:r>
              <a:rPr lang="en-US" altLang="en-US" sz="2400" dirty="0" smtClean="0">
                <a:latin typeface="Calibri" pitchFamily="34" charset="0"/>
                <a:ea typeface="ＭＳ Ｐゴシック" pitchFamily="34" charset="-128"/>
                <a:cs typeface="Calibri" pitchFamily="34" charset="0"/>
              </a:rPr>
              <a:t>TAVI-Aortic Annulus Rupture Summary</a:t>
            </a:r>
            <a:endParaRPr lang="el-GR" sz="2400" dirty="0"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 sz="quarter" idx="10"/>
          </p:nvPr>
        </p:nvSpPr>
        <p:spPr>
          <a:xfrm>
            <a:off x="1" y="154112"/>
            <a:ext cx="9144000" cy="938482"/>
          </a:xfrm>
        </p:spPr>
        <p:txBody>
          <a:bodyPr/>
          <a:lstStyle/>
          <a:p>
            <a:r>
              <a:rPr lang="en-US" sz="2400" dirty="0" smtClean="0"/>
              <a:t>Hope we will see us again at LAUSANE ECC 2023</a:t>
            </a:r>
            <a:endParaRPr lang="el-GR" sz="2400" dirty="0" smtClean="0"/>
          </a:p>
          <a:p>
            <a:r>
              <a:rPr lang="en-US" sz="2400" dirty="0" smtClean="0"/>
              <a:t>or sooner…</a:t>
            </a:r>
            <a:endParaRPr lang="el-GR" sz="2400" dirty="0"/>
          </a:p>
        </p:txBody>
      </p:sp>
      <p:pic>
        <p:nvPicPr>
          <p:cNvPr id="3" name="2 - Εικόνα" descr="kriti265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447" y="1092594"/>
            <a:ext cx="5423740" cy="3600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b="2779"/>
          <a:stretch>
            <a:fillRect/>
          </a:stretch>
        </p:blipFill>
        <p:spPr bwMode="auto">
          <a:xfrm>
            <a:off x="1683348" y="846994"/>
            <a:ext cx="5634210" cy="3780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1683348" y="133564"/>
            <a:ext cx="5765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   CT Measurements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Θέση περιεχομένου" descr="Στιγμιότυπο οθόνης (218).png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542362" y="813427"/>
            <a:ext cx="8059275" cy="353426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11668" y="1187328"/>
            <a:ext cx="7485768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1921267" y="236306"/>
            <a:ext cx="5373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                               </a:t>
            </a:r>
            <a:r>
              <a:rPr lang="en-US" sz="2800" dirty="0" smtClean="0"/>
              <a:t>CT</a:t>
            </a:r>
            <a:endParaRPr lang="el-GR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4"/>
          <p:cNvPicPr>
            <a:picLocks noGrp="1" noChangeAspect="1" noChangeArrowheads="1"/>
          </p:cNvPicPr>
          <p:nvPr>
            <p:ph sz="quarter" idx="10"/>
          </p:nvPr>
        </p:nvPicPr>
        <p:blipFill>
          <a:blip r:embed="rId2"/>
          <a:srcRect t="10773"/>
          <a:stretch>
            <a:fillRect/>
          </a:stretch>
        </p:blipFill>
        <p:spPr>
          <a:xfrm>
            <a:off x="570017" y="1297810"/>
            <a:ext cx="8229997" cy="3126499"/>
          </a:xfrm>
        </p:spPr>
      </p:pic>
      <p:sp>
        <p:nvSpPr>
          <p:cNvPr id="4" name="3 - TextBox"/>
          <p:cNvSpPr txBox="1"/>
          <p:nvPr/>
        </p:nvSpPr>
        <p:spPr>
          <a:xfrm>
            <a:off x="1243174" y="246580"/>
            <a:ext cx="6606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                           </a:t>
            </a:r>
            <a:r>
              <a:rPr lang="en-US" sz="2400" dirty="0" smtClean="0"/>
              <a:t>VALVE SIZE SELECTION</a:t>
            </a:r>
            <a:endParaRPr lang="el-GR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65913" y="655337"/>
            <a:ext cx="3770290" cy="3780000"/>
          </a:xfrm>
          <a:prstGeom prst="rect">
            <a:avLst/>
          </a:prstGeom>
        </p:spPr>
      </p:pic>
      <p:pic>
        <p:nvPicPr>
          <p:cNvPr id="6" name="3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-4513236" y="-6534150"/>
            <a:ext cx="3592465" cy="3600000"/>
          </a:xfrm>
          <a:prstGeom prst="rect">
            <a:avLst/>
          </a:prstGeom>
        </p:spPr>
      </p:pic>
      <p:pic>
        <p:nvPicPr>
          <p:cNvPr id="7" name="3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4779739" y="655337"/>
            <a:ext cx="3772075" cy="37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0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3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65637" y="876344"/>
            <a:ext cx="3609350" cy="3600000"/>
          </a:xfrm>
          <a:prstGeom prst="rect">
            <a:avLst/>
          </a:prstGeom>
        </p:spPr>
      </p:pic>
      <p:pic>
        <p:nvPicPr>
          <p:cNvPr id="4" name="6.avi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/>
          <a:stretch>
            <a:fillRect/>
          </a:stretch>
        </p:blipFill>
        <p:spPr>
          <a:xfrm>
            <a:off x="5036714" y="876344"/>
            <a:ext cx="3592450" cy="3600000"/>
          </a:xfrm>
          <a:prstGeom prst="rect">
            <a:avLst/>
          </a:prstGeom>
        </p:spPr>
      </p:pic>
      <p:sp>
        <p:nvSpPr>
          <p:cNvPr id="6" name="5 - TextBox"/>
          <p:cNvSpPr txBox="1"/>
          <p:nvPr/>
        </p:nvSpPr>
        <p:spPr>
          <a:xfrm>
            <a:off x="1695236" y="308225"/>
            <a:ext cx="5938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                     Valve </a:t>
            </a:r>
            <a:r>
              <a:rPr lang="en-US" sz="2000" dirty="0" err="1" smtClean="0"/>
              <a:t>underexpansion</a:t>
            </a:r>
            <a:r>
              <a:rPr lang="en-US" sz="2000" dirty="0" smtClean="0"/>
              <a:t>     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.avi">
            <a:hlinkClick r:id="" action="ppaction://media"/>
          </p:cNvPr>
          <p:cNvPicPr>
            <a:picLocks noGrp="1" noRot="1" noChangeAspect="1"/>
          </p:cNvPicPr>
          <p:nvPr>
            <p:ph sz="quarter" idx="10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657343" y="851300"/>
            <a:ext cx="3795908" cy="3780000"/>
          </a:xfrm>
          <a:prstGeom prst="rect">
            <a:avLst/>
          </a:prstGeom>
        </p:spPr>
      </p:pic>
      <p:sp>
        <p:nvSpPr>
          <p:cNvPr id="4" name="3 - TextBox"/>
          <p:cNvSpPr txBox="1"/>
          <p:nvPr/>
        </p:nvSpPr>
        <p:spPr>
          <a:xfrm>
            <a:off x="2794571" y="236306"/>
            <a:ext cx="3658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Postdilatation</a:t>
            </a:r>
            <a:r>
              <a:rPr lang="en-US" sz="2000" dirty="0" smtClean="0"/>
              <a:t> –Balloon 22mm</a:t>
            </a:r>
            <a:endParaRPr lang="el-GR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203</Words>
  <Application>Microsoft Office PowerPoint</Application>
  <PresentationFormat>Προβολή στην οθόνη (16:9)</PresentationFormat>
  <Paragraphs>50</Paragraphs>
  <Slides>27</Slides>
  <Notes>0</Notes>
  <HiddenSlides>0</HiddenSlides>
  <MMClips>17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27</vt:i4>
      </vt:variant>
    </vt:vector>
  </HeadingPairs>
  <TitlesOfParts>
    <vt:vector size="29" baseType="lpstr">
      <vt:lpstr>Conception personnalisée</vt:lpstr>
      <vt:lpstr>1_Conception personnalisée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Διαφάνεια 8</vt:lpstr>
      <vt:lpstr>Διαφάνεια 9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  <vt:lpstr>Διαφάνεια 26</vt:lpstr>
      <vt:lpstr>Διαφάνεια 27</vt:lpstr>
    </vt:vector>
  </TitlesOfParts>
  <Company>#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YOUR PRESENTATION</dc:title>
  <dc:creator>Arnaud  Saunier</dc:creator>
  <cp:lastModifiedBy>User</cp:lastModifiedBy>
  <cp:revision>61</cp:revision>
  <dcterms:created xsi:type="dcterms:W3CDTF">2019-04-29T10:49:20Z</dcterms:created>
  <dcterms:modified xsi:type="dcterms:W3CDTF">2021-06-18T08:13:00Z</dcterms:modified>
</cp:coreProperties>
</file>